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539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9349193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25400">
            <a:solidFill>
              <a:srgbClr val="2343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62597"/>
            <a:ext cx="6858000" cy="914400"/>
            <a:chOff x="457200" y="462597"/>
            <a:chExt cx="6858000" cy="914400"/>
          </a:xfrm>
        </p:grpSpPr>
        <p:sp>
          <p:nvSpPr>
            <p:cNvPr id="3" name="object 3"/>
            <p:cNvSpPr/>
            <p:nvPr/>
          </p:nvSpPr>
          <p:spPr>
            <a:xfrm>
              <a:off x="457200" y="462597"/>
              <a:ext cx="6858000" cy="914400"/>
            </a:xfrm>
            <a:custGeom>
              <a:avLst/>
              <a:gdLst/>
              <a:ahLst/>
              <a:cxnLst/>
              <a:rect l="l" t="t" r="r" b="b"/>
              <a:pathLst>
                <a:path w="6858000" h="914400">
                  <a:moveTo>
                    <a:pt x="68580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6858000" y="914400"/>
                  </a:lnTo>
                  <a:lnTo>
                    <a:pt x="6858000" y="0"/>
                  </a:lnTo>
                  <a:close/>
                </a:path>
              </a:pathLst>
            </a:custGeom>
            <a:solidFill>
              <a:srgbClr val="6FBF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6242" y="564557"/>
              <a:ext cx="2761926" cy="73814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57200" y="760345"/>
            <a:ext cx="6858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63830" algn="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July </a:t>
            </a:r>
            <a:r>
              <a:rPr sz="1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2024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" y="1357947"/>
            <a:ext cx="6858000" cy="38100"/>
          </a:xfrm>
          <a:custGeom>
            <a:avLst/>
            <a:gdLst/>
            <a:ahLst/>
            <a:cxnLst/>
            <a:rect l="l" t="t" r="r" b="b"/>
            <a:pathLst>
              <a:path w="6858000" h="38100">
                <a:moveTo>
                  <a:pt x="0" y="38100"/>
                </a:moveTo>
                <a:lnTo>
                  <a:pt x="6858000" y="38100"/>
                </a:lnTo>
                <a:lnTo>
                  <a:pt x="6858000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2343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7545361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25400">
            <a:solidFill>
              <a:srgbClr val="6FBF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" y="9603155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25400">
            <a:solidFill>
              <a:srgbClr val="2343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3363000"/>
            <a:ext cx="1595272" cy="103425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06400" y="1396941"/>
            <a:ext cx="6947534" cy="803211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710"/>
              </a:spcBef>
            </a:pP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Deer</a:t>
            </a:r>
            <a:r>
              <a:rPr sz="1500" b="1" i="1" u="sng" spc="-4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Park</a:t>
            </a:r>
            <a:r>
              <a:rPr sz="1500" b="1" i="1" u="sng" spc="-4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News</a:t>
            </a:r>
            <a:r>
              <a:rPr sz="1500" b="1" i="1" u="sng" spc="-4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–</a:t>
            </a:r>
            <a:r>
              <a:rPr sz="1500" b="1" i="1" u="sng" spc="-4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City</a:t>
            </a:r>
            <a:r>
              <a:rPr sz="1500" b="1" i="1" u="sng" spc="-4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Manager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B</a:t>
            </a:r>
            <a:r>
              <a:rPr sz="1500" b="1" i="1" u="sng" spc="-4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J</a:t>
            </a:r>
            <a:r>
              <a:rPr sz="1500" b="1" i="1" u="sng" spc="-4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spc="-1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Jetter</a:t>
            </a:r>
            <a:endParaRPr sz="1500">
              <a:latin typeface="Arial"/>
              <a:cs typeface="Arial"/>
            </a:endParaRPr>
          </a:p>
          <a:p>
            <a:pPr marL="50800" marR="80645">
              <a:lnSpc>
                <a:spcPct val="106100"/>
              </a:lnSpc>
              <a:spcBef>
                <a:spcPts val="370"/>
              </a:spcBef>
            </a:pP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Summer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officially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here,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activities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are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full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swing.</a:t>
            </a:r>
            <a:r>
              <a:rPr sz="1100" spc="2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With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more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people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outdoors,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ask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everyone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mindful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children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and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adults</a:t>
            </a:r>
            <a:r>
              <a:rPr sz="1100" spc="-3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bikes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when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driving.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Watch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for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residents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walking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crossing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street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corners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intersections.</a:t>
            </a:r>
            <a:r>
              <a:rPr sz="1100" spc="204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speed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limit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Deer</a:t>
            </a:r>
            <a:r>
              <a:rPr sz="1100" spc="50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Park</a:t>
            </a:r>
            <a:r>
              <a:rPr sz="1100" spc="-3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is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25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miles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per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hour.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have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received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complaints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about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speeding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rolling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stops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at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stop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signs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throughout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city.</a:t>
            </a:r>
            <a:r>
              <a:rPr sz="1100" spc="-3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police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department</a:t>
            </a:r>
            <a:r>
              <a:rPr sz="1100" spc="-3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has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been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conducting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directed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patrols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reduce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these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violations.</a:t>
            </a:r>
            <a:r>
              <a:rPr sz="1100" spc="2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If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you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have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observed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repeated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rolling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stops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stop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signs,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please</a:t>
            </a:r>
            <a:r>
              <a:rPr sz="1100" spc="-3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report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those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police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department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they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can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monitor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traffic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that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area.</a:t>
            </a:r>
            <a:endParaRPr sz="1100">
              <a:latin typeface="Arial Narrow"/>
              <a:cs typeface="Arial Narrow"/>
            </a:endParaRPr>
          </a:p>
          <a:p>
            <a:pPr marL="50800" marR="43180">
              <a:lnSpc>
                <a:spcPct val="106100"/>
              </a:lnSpc>
              <a:spcBef>
                <a:spcPts val="450"/>
              </a:spcBef>
            </a:pP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Plainfield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Road!</a:t>
            </a:r>
            <a:r>
              <a:rPr sz="1100" spc="2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think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can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all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agree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this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has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been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long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project,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but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good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news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is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are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nearing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completion.</a:t>
            </a:r>
            <a:r>
              <a:rPr sz="1100" spc="2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Now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that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all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the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new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water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mains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are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in,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they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are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working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connecting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them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existing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infrastructure.</a:t>
            </a:r>
            <a:r>
              <a:rPr sz="1100" spc="2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Once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that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is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complete,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paving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will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start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in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Silverton</a:t>
            </a:r>
            <a:r>
              <a:rPr sz="1100" spc="-3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continue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down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through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Deer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Park.</a:t>
            </a:r>
            <a:r>
              <a:rPr sz="1100" spc="17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All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paving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expected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complete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July.</a:t>
            </a:r>
            <a:endParaRPr sz="1100">
              <a:latin typeface="Arial Narrow"/>
              <a:cs typeface="Arial Narrow"/>
            </a:endParaRPr>
          </a:p>
          <a:p>
            <a:pPr marL="1766570" marR="180340">
              <a:lnSpc>
                <a:spcPct val="106100"/>
              </a:lnSpc>
              <a:spcBef>
                <a:spcPts val="450"/>
              </a:spcBef>
            </a:pP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3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Chamberlin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Park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Music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Pavilion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project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underway.</a:t>
            </a:r>
            <a:r>
              <a:rPr sz="1100" spc="-3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design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team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contractor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have</a:t>
            </a:r>
            <a:r>
              <a:rPr sz="1100" spc="50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met,</a:t>
            </a:r>
            <a:r>
              <a:rPr sz="1100" spc="-3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final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design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has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been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approved.</a:t>
            </a:r>
            <a:r>
              <a:rPr sz="1100" spc="2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Construction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set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start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immediately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following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the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Festival</a:t>
            </a:r>
            <a:r>
              <a:rPr sz="1100" spc="-3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Park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</a:t>
            </a:r>
            <a:r>
              <a:rPr sz="1100" spc="-6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August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will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completed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by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year.</a:t>
            </a:r>
            <a:endParaRPr sz="1100">
              <a:latin typeface="Arial Narrow"/>
              <a:cs typeface="Arial Narrow"/>
            </a:endParaRPr>
          </a:p>
          <a:p>
            <a:pPr marL="1766570" marR="100965" algn="just">
              <a:lnSpc>
                <a:spcPct val="106100"/>
              </a:lnSpc>
              <a:spcBef>
                <a:spcPts val="450"/>
              </a:spcBef>
            </a:pP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Oakwood</a:t>
            </a:r>
            <a:r>
              <a:rPr sz="1100" spc="-5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Avenue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street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project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is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now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well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underway,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water</a:t>
            </a:r>
            <a:r>
              <a:rPr sz="1100" spc="-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mains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have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been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installed,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and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next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phase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will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storm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sewer</a:t>
            </a:r>
            <a:r>
              <a:rPr sz="1100" spc="-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catch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basin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repairs.</a:t>
            </a:r>
            <a:r>
              <a:rPr sz="1100" spc="18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As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this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project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moves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forward,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we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hope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see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completion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by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year.</a:t>
            </a:r>
            <a:endParaRPr sz="1100">
              <a:latin typeface="Arial Narrow"/>
              <a:cs typeface="Arial Narrow"/>
            </a:endParaRPr>
          </a:p>
          <a:p>
            <a:pPr marL="50800" marR="96520">
              <a:lnSpc>
                <a:spcPct val="106100"/>
              </a:lnSpc>
              <a:spcBef>
                <a:spcPts val="450"/>
              </a:spcBef>
            </a:pP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Blue</a:t>
            </a:r>
            <a:r>
              <a:rPr sz="1100" spc="-6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Ash</a:t>
            </a:r>
            <a:r>
              <a:rPr sz="1100" spc="-3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Road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Phase</a:t>
            </a:r>
            <a:r>
              <a:rPr sz="1100" spc="-3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Two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survey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work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has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begun,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mapping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utility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lines,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water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mains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sewers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needs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completed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before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any</a:t>
            </a:r>
            <a:r>
              <a:rPr sz="1100" spc="-3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construction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can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occur.</a:t>
            </a:r>
            <a:r>
              <a:rPr sz="1100" spc="-3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This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survey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work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should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concluded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middle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or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July.</a:t>
            </a:r>
            <a:r>
              <a:rPr sz="1100" spc="2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Phase</a:t>
            </a:r>
            <a:r>
              <a:rPr sz="1100" spc="-3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Two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this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project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from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Duneden</a:t>
            </a:r>
            <a:r>
              <a:rPr sz="1100" spc="-6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Avenue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Silverton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corporation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line.</a:t>
            </a:r>
            <a:r>
              <a:rPr sz="1100" spc="2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New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curbs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parking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spaces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will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addressed.</a:t>
            </a:r>
            <a:r>
              <a:rPr sz="1100" spc="2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New,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taller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light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poles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like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those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already</a:t>
            </a:r>
            <a:r>
              <a:rPr sz="1100" spc="-3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installed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Phase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One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Blue</a:t>
            </a:r>
            <a:r>
              <a:rPr sz="1100" spc="-5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Ash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will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done.</a:t>
            </a:r>
            <a:r>
              <a:rPr sz="1100" spc="229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Beautification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elements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will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added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(planters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benches,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etc.),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we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hope</a:t>
            </a:r>
            <a:r>
              <a:rPr sz="1100" spc="-3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have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large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gateway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sign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welcoming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visitors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at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entrance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city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from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Silverton.</a:t>
            </a:r>
            <a:endParaRPr sz="1100">
              <a:latin typeface="Arial Narrow"/>
              <a:cs typeface="Arial Narrow"/>
            </a:endParaRPr>
          </a:p>
          <a:p>
            <a:pPr marL="50800" marR="122555">
              <a:lnSpc>
                <a:spcPct val="106100"/>
              </a:lnSpc>
              <a:spcBef>
                <a:spcPts val="450"/>
              </a:spcBef>
            </a:pP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Summer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is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also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bringing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changes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staff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at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City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Hall.</a:t>
            </a:r>
            <a:r>
              <a:rPr sz="1100" spc="18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After</a:t>
            </a:r>
            <a:r>
              <a:rPr sz="1100" spc="-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serving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38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years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as</a:t>
            </a:r>
            <a:r>
              <a:rPr sz="1100" spc="-5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Administrative</a:t>
            </a:r>
            <a:r>
              <a:rPr sz="1100" spc="-5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Assistant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City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Deer</a:t>
            </a:r>
            <a:r>
              <a:rPr sz="1100" spc="-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Park,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Janet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Kelly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has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announced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her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retirement.</a:t>
            </a:r>
            <a:r>
              <a:rPr sz="1100" spc="2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Janet,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you’ve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done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excellent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job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for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Deer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Park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community.</a:t>
            </a:r>
            <a:r>
              <a:rPr sz="1100" spc="-3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Thank</a:t>
            </a:r>
            <a:r>
              <a:rPr sz="1100" spc="-10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you</a:t>
            </a:r>
            <a:r>
              <a:rPr sz="1100" spc="-15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for</a:t>
            </a:r>
            <a:r>
              <a:rPr sz="1100" spc="-10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all</a:t>
            </a:r>
            <a:r>
              <a:rPr sz="1100" spc="-10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000323"/>
                </a:solidFill>
                <a:latin typeface="Arial Narrow"/>
                <a:cs typeface="Arial Narrow"/>
              </a:rPr>
              <a:t>your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dedication</a:t>
            </a:r>
            <a:r>
              <a:rPr sz="1100" spc="-35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hard</a:t>
            </a:r>
            <a:r>
              <a:rPr sz="1100" spc="-20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work</a:t>
            </a:r>
            <a:r>
              <a:rPr sz="1100" spc="-25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over</a:t>
            </a:r>
            <a:r>
              <a:rPr sz="1100" spc="-15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these</a:t>
            </a:r>
            <a:r>
              <a:rPr sz="1100" spc="-20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many</a:t>
            </a:r>
            <a:r>
              <a:rPr sz="1100" spc="-20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years.</a:t>
            </a:r>
            <a:r>
              <a:rPr sz="1100" spc="-35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00323"/>
                </a:solidFill>
                <a:latin typeface="Arial Narrow"/>
                <a:cs typeface="Arial Narrow"/>
              </a:rPr>
              <a:t>Your</a:t>
            </a:r>
            <a:r>
              <a:rPr sz="1100" spc="-15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presence</a:t>
            </a:r>
            <a:r>
              <a:rPr sz="1100" spc="-20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will</a:t>
            </a:r>
            <a:r>
              <a:rPr sz="1100" spc="-20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be</a:t>
            </a:r>
            <a:r>
              <a:rPr sz="1100" spc="-25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00323"/>
                </a:solidFill>
                <a:latin typeface="Arial Narrow"/>
                <a:cs typeface="Arial Narrow"/>
              </a:rPr>
              <a:t>missed!</a:t>
            </a:r>
            <a:r>
              <a:rPr sz="1100" spc="220" dirty="0">
                <a:solidFill>
                  <a:srgbClr val="000323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We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all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wish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you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enjoyable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retirement.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Janet’s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last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day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is</a:t>
            </a:r>
            <a:r>
              <a:rPr sz="1100" spc="-5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August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31,</a:t>
            </a:r>
            <a:r>
              <a:rPr sz="1100" spc="-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2024.</a:t>
            </a:r>
            <a:endParaRPr sz="1100">
              <a:latin typeface="Arial Narrow"/>
              <a:cs typeface="Arial Narrow"/>
            </a:endParaRPr>
          </a:p>
          <a:p>
            <a:pPr marL="50800" marR="217170">
              <a:lnSpc>
                <a:spcPct val="106100"/>
              </a:lnSpc>
              <a:spcBef>
                <a:spcPts val="450"/>
              </a:spcBef>
            </a:pP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</a:t>
            </a:r>
            <a:r>
              <a:rPr sz="1100" spc="-3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closing,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have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received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many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complaints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about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fireworks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last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couple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weeks.</a:t>
            </a:r>
            <a:r>
              <a:rPr sz="1100" spc="2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Several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residents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came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Council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meeting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complain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ask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for</a:t>
            </a:r>
            <a:r>
              <a:rPr sz="1100" spc="-1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help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enforcing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laws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with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July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4</a:t>
            </a:r>
            <a:r>
              <a:rPr sz="975" baseline="29914" dirty="0">
                <a:solidFill>
                  <a:srgbClr val="050514"/>
                </a:solidFill>
                <a:latin typeface="Arial Narrow"/>
                <a:cs typeface="Arial Narrow"/>
              </a:rPr>
              <a:t>th</a:t>
            </a:r>
            <a:r>
              <a:rPr sz="975" spc="127" baseline="29914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holiday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around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corner.</a:t>
            </a:r>
            <a:r>
              <a:rPr sz="1100" spc="-25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If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you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plan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set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off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050514"/>
                </a:solidFill>
                <a:latin typeface="Arial Narrow"/>
                <a:cs typeface="Arial Narrow"/>
              </a:rPr>
              <a:t>fireworks,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familiarize</a:t>
            </a:r>
            <a:r>
              <a:rPr sz="1100" spc="-3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yourself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with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laws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pertaining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fireworks.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Be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mindful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050514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050514"/>
                </a:solidFill>
                <a:latin typeface="Arial Narrow"/>
                <a:cs typeface="Arial Narrow"/>
              </a:rPr>
              <a:t>p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eople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with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PTSD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animals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who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are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prone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303136"/>
                </a:solidFill>
                <a:latin typeface="Arial Narrow"/>
                <a:cs typeface="Arial Narrow"/>
              </a:rPr>
              <a:t>problems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associated</a:t>
            </a:r>
            <a:r>
              <a:rPr sz="1100" spc="-3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with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noise.</a:t>
            </a:r>
            <a:r>
              <a:rPr sz="1100" spc="-3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council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has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agreed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review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city’s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current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policy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better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able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enforce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violations.</a:t>
            </a:r>
            <a:r>
              <a:rPr sz="1100" spc="2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We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303136"/>
                </a:solidFill>
                <a:latin typeface="Arial Narrow"/>
                <a:cs typeface="Arial Narrow"/>
              </a:rPr>
              <a:t>don’t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want</a:t>
            </a:r>
            <a:r>
              <a:rPr sz="1100" spc="-3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banning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fireworks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be</a:t>
            </a:r>
            <a:r>
              <a:rPr sz="1100" spc="-2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only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choice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they</a:t>
            </a:r>
            <a:r>
              <a:rPr sz="1100" spc="-2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303136"/>
                </a:solidFill>
                <a:latin typeface="Arial Narrow"/>
                <a:cs typeface="Arial Narrow"/>
              </a:rPr>
              <a:t>have.</a:t>
            </a:r>
            <a:endParaRPr sz="1100">
              <a:latin typeface="Arial Narrow"/>
              <a:cs typeface="Arial Narrow"/>
            </a:endParaRPr>
          </a:p>
          <a:p>
            <a:pPr marL="50800">
              <a:lnSpc>
                <a:spcPct val="100000"/>
              </a:lnSpc>
              <a:spcBef>
                <a:spcPts val="530"/>
              </a:spcBef>
            </a:pP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Enjoy</a:t>
            </a:r>
            <a:r>
              <a:rPr sz="1100" spc="-2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rest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your</a:t>
            </a:r>
            <a:r>
              <a:rPr sz="1100" spc="-1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summer.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safe,</a:t>
            </a:r>
            <a:r>
              <a:rPr sz="1100" spc="-1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stay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hydrated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use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sunscreen,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as</a:t>
            </a:r>
            <a:r>
              <a:rPr sz="1100" spc="-1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always,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it’s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great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time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Re-Discover</a:t>
            </a:r>
            <a:r>
              <a:rPr sz="1100" spc="-10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303136"/>
                </a:solidFill>
                <a:latin typeface="Arial Narrow"/>
                <a:cs typeface="Arial Narrow"/>
              </a:rPr>
              <a:t>Deer</a:t>
            </a:r>
            <a:r>
              <a:rPr sz="1100" spc="-5" dirty="0">
                <a:solidFill>
                  <a:srgbClr val="303136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303136"/>
                </a:solidFill>
                <a:latin typeface="Arial Narrow"/>
                <a:cs typeface="Arial Narrow"/>
              </a:rPr>
              <a:t>Park!</a:t>
            </a:r>
            <a:endParaRPr sz="11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</a:pPr>
            <a:endParaRPr sz="11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100">
              <a:latin typeface="Arial Narrow"/>
              <a:cs typeface="Arial Narrow"/>
            </a:endParaRPr>
          </a:p>
          <a:p>
            <a:pPr marL="50800">
              <a:lnSpc>
                <a:spcPct val="100000"/>
              </a:lnSpc>
            </a:pP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2024</a:t>
            </a:r>
            <a:r>
              <a:rPr sz="1500" b="1" i="1" u="sng" spc="-3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Beautification</a:t>
            </a:r>
            <a:r>
              <a:rPr sz="1500" b="1" i="1" u="sng" spc="-7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spc="-1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Awards</a:t>
            </a:r>
            <a:endParaRPr sz="1500">
              <a:latin typeface="Arial"/>
              <a:cs typeface="Arial"/>
            </a:endParaRPr>
          </a:p>
          <a:p>
            <a:pPr marL="1591310" marR="202565">
              <a:lnSpc>
                <a:spcPct val="106100"/>
              </a:lnSpc>
              <a:spcBef>
                <a:spcPts val="37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City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Deer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Park’s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Beautification</a:t>
            </a:r>
            <a:r>
              <a:rPr sz="1100" spc="-5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Awards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program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city-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wide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recognition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program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that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acknowledges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businesses,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residences,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organizations,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other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establishments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for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contributing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the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improvement</a:t>
            </a:r>
            <a:r>
              <a:rPr sz="1100" spc="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beautification</a:t>
            </a:r>
            <a:r>
              <a:rPr sz="1100" spc="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our</a:t>
            </a:r>
            <a:r>
              <a:rPr sz="1100" spc="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community.</a:t>
            </a:r>
            <a:endParaRPr sz="1100">
              <a:latin typeface="Arial Narrow"/>
              <a:cs typeface="Arial Narrow"/>
            </a:endParaRPr>
          </a:p>
          <a:p>
            <a:pPr marL="1591310" marR="257175">
              <a:lnSpc>
                <a:spcPct val="106100"/>
              </a:lnSpc>
              <a:spcBef>
                <a:spcPts val="450"/>
              </a:spcBef>
            </a:pP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You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are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encouraged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apply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own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behalf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nominate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friend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neighbor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whose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property</a:t>
            </a:r>
            <a:r>
              <a:rPr sz="1100" spc="50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consider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beautiful.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application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deadline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4:00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pm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Friday,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July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12,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2024.</a:t>
            </a:r>
            <a:r>
              <a:rPr sz="1100" spc="2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Winners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will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be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honored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at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Days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Park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Festival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on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Saturday,</a:t>
            </a:r>
            <a:r>
              <a:rPr sz="1100" spc="-5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August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3rd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at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7:00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pm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Center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Stage,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will</a:t>
            </a:r>
            <a:endParaRPr sz="1100">
              <a:latin typeface="Arial Narrow"/>
              <a:cs typeface="Arial Narrow"/>
            </a:endParaRPr>
          </a:p>
          <a:p>
            <a:pPr marL="1591310" marR="119380">
              <a:lnSpc>
                <a:spcPct val="106100"/>
              </a:lnSpc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receive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certificate,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temporary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acknowledgment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sign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placed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their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yard.</a:t>
            </a:r>
            <a:r>
              <a:rPr sz="1100" spc="18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Applications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can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found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city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website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NEWS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section.</a:t>
            </a:r>
            <a:endParaRPr sz="1100">
              <a:latin typeface="Arial Narrow"/>
              <a:cs typeface="Arial Narrow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7973869"/>
            <a:ext cx="1426269" cy="14262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5217172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25400">
            <a:solidFill>
              <a:srgbClr val="6FBF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291924"/>
            <a:ext cx="6848475" cy="931608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From</a:t>
            </a:r>
            <a:r>
              <a:rPr sz="1500" b="1" i="1" u="sng" spc="-2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the</a:t>
            </a:r>
            <a:r>
              <a:rPr sz="1500" b="1" i="1" u="sng" spc="-2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Desk</a:t>
            </a:r>
            <a:r>
              <a:rPr sz="1500" b="1" i="1" u="sng" spc="-2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of</a:t>
            </a:r>
            <a:r>
              <a:rPr sz="1500" b="1" i="1" u="sng" spc="-2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Police</a:t>
            </a:r>
            <a:r>
              <a:rPr sz="1500" b="1" i="1" u="sng" spc="-2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Chief</a:t>
            </a:r>
            <a:r>
              <a:rPr sz="1500" b="1" i="1" u="sng" spc="-2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David</a:t>
            </a:r>
            <a:r>
              <a:rPr sz="1500" b="1" i="1" u="sng" spc="-2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spc="-1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Battin</a:t>
            </a:r>
            <a:endParaRPr sz="1500">
              <a:latin typeface="Arial"/>
              <a:cs typeface="Arial"/>
            </a:endParaRPr>
          </a:p>
          <a:p>
            <a:pPr marL="12700" marR="1294765">
              <a:lnSpc>
                <a:spcPct val="113599"/>
              </a:lnSpc>
              <a:spcBef>
                <a:spcPts val="37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May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2024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Deer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Park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Police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Department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was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awarded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“Gold”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award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from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Lexipol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Connect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the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year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2023.</a:t>
            </a:r>
            <a:endParaRPr sz="1100">
              <a:latin typeface="Arial Narrow"/>
              <a:cs typeface="Arial Narrow"/>
            </a:endParaRPr>
          </a:p>
          <a:p>
            <a:pPr marL="12700" marR="1348105">
              <a:lnSpc>
                <a:spcPct val="113700"/>
              </a:lnSpc>
              <a:spcBef>
                <a:spcPts val="45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Gold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Level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Recognition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highest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tier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recognition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offered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Lexipol,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signifies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the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department’s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exceptional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dedication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ensuring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highest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standards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professionalism,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transparency,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and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accountability.</a:t>
            </a:r>
            <a:endParaRPr sz="1100">
              <a:latin typeface="Arial Narrow"/>
              <a:cs typeface="Arial Narrow"/>
            </a:endParaRPr>
          </a:p>
          <a:p>
            <a:pPr marL="12700" marR="1221740">
              <a:lnSpc>
                <a:spcPct val="113599"/>
              </a:lnSpc>
              <a:spcBef>
                <a:spcPts val="45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Lexipol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is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nationally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recognized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as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being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standard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law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enforcement.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Their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policies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procedures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are</a:t>
            </a:r>
            <a:r>
              <a:rPr sz="1100" spc="50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guidelines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used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Deer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Park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Police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Department.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This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achievement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highlights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department’s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tireless</a:t>
            </a:r>
            <a:endParaRPr sz="1100">
              <a:latin typeface="Arial Narrow"/>
              <a:cs typeface="Arial Narrow"/>
            </a:endParaRPr>
          </a:p>
          <a:p>
            <a:pPr marL="12700" marR="231775">
              <a:lnSpc>
                <a:spcPct val="113599"/>
              </a:lnSpc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efforts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enhancing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officer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performance,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promoting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public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trust,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adhering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best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practices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law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enforcement.</a:t>
            </a:r>
            <a:r>
              <a:rPr sz="1100" spc="-6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Achieving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Gold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Level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is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testament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every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department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member’s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hard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work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dedication.</a:t>
            </a:r>
            <a:endParaRPr sz="1100">
              <a:latin typeface="Arial Narrow"/>
              <a:cs typeface="Arial Narrow"/>
            </a:endParaRPr>
          </a:p>
          <a:p>
            <a:pPr marL="1581785" marR="74930">
              <a:lnSpc>
                <a:spcPct val="113599"/>
              </a:lnSpc>
              <a:spcBef>
                <a:spcPts val="45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Last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year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Police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Department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sent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Officer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James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Murphy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grant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writing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school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help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us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secure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funds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training,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technology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equipment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needs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police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department.</a:t>
            </a:r>
            <a:endParaRPr sz="1100">
              <a:latin typeface="Arial Narrow"/>
              <a:cs typeface="Arial Narrow"/>
            </a:endParaRPr>
          </a:p>
          <a:p>
            <a:pPr marL="1581785" marR="16510">
              <a:lnSpc>
                <a:spcPct val="113599"/>
              </a:lnSpc>
              <a:spcBef>
                <a:spcPts val="45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Starting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2023,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Officer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Murphy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worked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tirelessly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securing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grant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body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cameras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all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our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officers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earlier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this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year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grant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was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approved!</a:t>
            </a:r>
            <a:r>
              <a:rPr sz="1100" spc="18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All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officers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have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gone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through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training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how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use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operate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cameras,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starting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June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1st,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all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Deer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Park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Police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Department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officers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will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be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wearing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6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Axon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Body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Worn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Cameras.</a:t>
            </a:r>
            <a:endParaRPr sz="1100">
              <a:latin typeface="Arial Narrow"/>
              <a:cs typeface="Arial Narrow"/>
            </a:endParaRPr>
          </a:p>
          <a:p>
            <a:pPr marL="1581785" marR="5080">
              <a:lnSpc>
                <a:spcPct val="113599"/>
              </a:lnSpc>
              <a:spcBef>
                <a:spcPts val="45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want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remind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everyone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report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suspicious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activity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neighborhood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cautious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with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telephone,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email,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social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media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solicitations.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Recently,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through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tip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from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resident,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were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able</a:t>
            </a:r>
            <a:endParaRPr sz="1100">
              <a:latin typeface="Arial Narrow"/>
              <a:cs typeface="Arial Narrow"/>
            </a:endParaRPr>
          </a:p>
          <a:p>
            <a:pPr marL="1581785" marR="127635">
              <a:lnSpc>
                <a:spcPct val="113599"/>
              </a:lnSpc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apprehend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two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individuals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recover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over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$3500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stolen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items.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continue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receive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reports</a:t>
            </a:r>
            <a:r>
              <a:rPr sz="1100" spc="50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scammers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soliciting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residents.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urge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residents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not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release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personal,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financial,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identification</a:t>
            </a:r>
            <a:endParaRPr sz="1100">
              <a:latin typeface="Arial Narrow"/>
              <a:cs typeface="Arial Narrow"/>
            </a:endParaRPr>
          </a:p>
          <a:p>
            <a:pPr marL="12700" marR="15875">
              <a:lnSpc>
                <a:spcPct val="113599"/>
              </a:lnSpc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information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unless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are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absolutely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sure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with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whom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are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dealing.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remind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residents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lock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their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homes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vehicles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keep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valuables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out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sight.</a:t>
            </a:r>
            <a:endParaRPr sz="11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</a:pPr>
            <a:endParaRPr sz="11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endParaRPr sz="1100">
              <a:latin typeface="Arial Narrow"/>
              <a:cs typeface="Arial Narrow"/>
            </a:endParaRPr>
          </a:p>
          <a:p>
            <a:pPr marL="21590">
              <a:lnSpc>
                <a:spcPct val="100000"/>
              </a:lnSpc>
            </a:pP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Fire</a:t>
            </a:r>
            <a:r>
              <a:rPr sz="1500" b="1" i="1" u="sng" spc="-4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Department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Update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–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Fire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Chief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Denny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spc="-1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Meador</a:t>
            </a:r>
            <a:endParaRPr sz="1500">
              <a:latin typeface="Arial"/>
              <a:cs typeface="Arial"/>
            </a:endParaRPr>
          </a:p>
          <a:p>
            <a:pPr marL="21590" marR="37465">
              <a:lnSpc>
                <a:spcPct val="100000"/>
              </a:lnSpc>
              <a:spcBef>
                <a:spcPts val="37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Many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families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like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camping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summer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get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away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from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bustle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city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life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relax.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Camping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great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outdoor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activity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that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be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even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more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enjoyable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when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take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these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simple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safety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precautions.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If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are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using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tent,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sure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flame-resistant.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Read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tent’s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manufacturer’s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labels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before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purchase.</a:t>
            </a:r>
            <a:endParaRPr sz="1100">
              <a:latin typeface="Arial Narrow"/>
              <a:cs typeface="Arial Narrow"/>
            </a:endParaRPr>
          </a:p>
          <a:p>
            <a:pPr marL="133350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350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Pitch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tent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least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15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feet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away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upwind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from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campfires.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Clear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three-foot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area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around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tent,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free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leaves,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dry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grass,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pine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needles.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Never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use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open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flame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inside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tent,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including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fuel-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burning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lanterns,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candles,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stoves,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or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grills.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Use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only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battery-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operated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lights.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Always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keep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fire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extinguisher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or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bucket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water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nearby.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Have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escape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plan.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You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may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need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cut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way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out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tent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if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fire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occurs.</a:t>
            </a:r>
            <a:endParaRPr sz="1100">
              <a:latin typeface="Arial Narrow"/>
              <a:cs typeface="Arial Narrow"/>
            </a:endParaRPr>
          </a:p>
          <a:p>
            <a:pPr marL="21590">
              <a:lnSpc>
                <a:spcPct val="100000"/>
              </a:lnSpc>
              <a:spcBef>
                <a:spcPts val="90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Backyard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campfires,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making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s’mores,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fun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but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make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sure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follow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these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safety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tips.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Build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campfire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away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from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overhanging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branches,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dry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grass,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leaves.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Clear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ten-foot-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wide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circle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around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campfire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burnable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material.</a:t>
            </a:r>
            <a:r>
              <a:rPr sz="1100" spc="2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This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will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keep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small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campfire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from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spreading.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Keep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campfire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small.</a:t>
            </a:r>
            <a:r>
              <a:rPr sz="1100" spc="2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Surround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with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rocks.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Keep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water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fire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extinguisher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handy.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Never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leave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fire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unattended.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Before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leaving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campfire,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drown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water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cover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with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dirt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or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sand.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Don’t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wear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loose-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fitting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clothing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near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campfires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grills.</a:t>
            </a:r>
            <a:endParaRPr sz="1100">
              <a:latin typeface="Arial Narrow"/>
              <a:cs typeface="Arial Narrow"/>
            </a:endParaRPr>
          </a:p>
          <a:p>
            <a:pPr marL="133985" indent="-112395">
              <a:lnSpc>
                <a:spcPct val="100000"/>
              </a:lnSpc>
              <a:spcBef>
                <a:spcPts val="450"/>
              </a:spcBef>
              <a:buFont typeface="Arial"/>
              <a:buChar char="•"/>
              <a:tabLst>
                <a:tab pos="133985" algn="l"/>
              </a:tabLst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Use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dry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twigs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–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not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gasoline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liquid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starter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–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freshen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campfire.</a:t>
            </a:r>
            <a:endParaRPr sz="11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100">
              <a:latin typeface="Arial Narrow"/>
              <a:cs typeface="Arial Narrow"/>
            </a:endParaRPr>
          </a:p>
          <a:p>
            <a:pPr marL="104139">
              <a:lnSpc>
                <a:spcPct val="100000"/>
              </a:lnSpc>
              <a:tabLst>
                <a:tab pos="4686300" algn="l"/>
              </a:tabLst>
            </a:pPr>
            <a:r>
              <a:rPr sz="1300" dirty="0">
                <a:solidFill>
                  <a:srgbClr val="6FBF47"/>
                </a:solidFill>
                <a:latin typeface="Arial"/>
                <a:cs typeface="Arial"/>
              </a:rPr>
              <a:t>Page</a:t>
            </a:r>
            <a:r>
              <a:rPr sz="1300" spc="-50" dirty="0">
                <a:solidFill>
                  <a:srgbClr val="6FBF47"/>
                </a:solidFill>
                <a:latin typeface="Arial"/>
                <a:cs typeface="Arial"/>
              </a:rPr>
              <a:t> 2</a:t>
            </a:r>
            <a:r>
              <a:rPr sz="1300" dirty="0">
                <a:solidFill>
                  <a:srgbClr val="6FBF47"/>
                </a:solidFill>
                <a:latin typeface="Arial"/>
                <a:cs typeface="Arial"/>
              </a:rPr>
              <a:t>	</a:t>
            </a:r>
            <a:r>
              <a:rPr sz="1300" i="1" dirty="0">
                <a:solidFill>
                  <a:srgbClr val="6FBF47"/>
                </a:solidFill>
                <a:latin typeface="Arial"/>
                <a:cs typeface="Arial"/>
              </a:rPr>
              <a:t>City</a:t>
            </a:r>
            <a:r>
              <a:rPr sz="1300" i="1" spc="-20" dirty="0">
                <a:solidFill>
                  <a:srgbClr val="6FBF47"/>
                </a:solidFill>
                <a:latin typeface="Arial"/>
                <a:cs typeface="Arial"/>
              </a:rPr>
              <a:t> </a:t>
            </a:r>
            <a:r>
              <a:rPr sz="1300" i="1" dirty="0">
                <a:solidFill>
                  <a:srgbClr val="6FBF47"/>
                </a:solidFill>
                <a:latin typeface="Arial"/>
                <a:cs typeface="Arial"/>
              </a:rPr>
              <a:t>of</a:t>
            </a:r>
            <a:r>
              <a:rPr sz="1300" i="1" spc="-15" dirty="0">
                <a:solidFill>
                  <a:srgbClr val="6FBF47"/>
                </a:solidFill>
                <a:latin typeface="Arial"/>
                <a:cs typeface="Arial"/>
              </a:rPr>
              <a:t> </a:t>
            </a:r>
            <a:r>
              <a:rPr sz="1300" i="1" dirty="0">
                <a:solidFill>
                  <a:srgbClr val="6FBF47"/>
                </a:solidFill>
                <a:latin typeface="Arial"/>
                <a:cs typeface="Arial"/>
              </a:rPr>
              <a:t>Deer</a:t>
            </a:r>
            <a:r>
              <a:rPr sz="1300" i="1" spc="-15" dirty="0">
                <a:solidFill>
                  <a:srgbClr val="6FBF47"/>
                </a:solidFill>
                <a:latin typeface="Arial"/>
                <a:cs typeface="Arial"/>
              </a:rPr>
              <a:t> </a:t>
            </a:r>
            <a:r>
              <a:rPr sz="1300" i="1" dirty="0">
                <a:solidFill>
                  <a:srgbClr val="6FBF47"/>
                </a:solidFill>
                <a:latin typeface="Arial"/>
                <a:cs typeface="Arial"/>
              </a:rPr>
              <a:t>Park</a:t>
            </a:r>
            <a:r>
              <a:rPr sz="1300" i="1" spc="-20" dirty="0">
                <a:solidFill>
                  <a:srgbClr val="6FBF47"/>
                </a:solidFill>
                <a:latin typeface="Arial"/>
                <a:cs typeface="Arial"/>
              </a:rPr>
              <a:t> </a:t>
            </a:r>
            <a:r>
              <a:rPr sz="1300" i="1" spc="-10" dirty="0">
                <a:solidFill>
                  <a:srgbClr val="6FBF47"/>
                </a:solidFill>
                <a:latin typeface="Arial"/>
                <a:cs typeface="Arial"/>
              </a:rPr>
              <a:t>Newsletter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204" y="2626477"/>
            <a:ext cx="1446275" cy="192415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39624" y="703148"/>
            <a:ext cx="1175575" cy="12399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6263299"/>
            <a:ext cx="6790690" cy="3335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3695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Deer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Park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Silverton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Joint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Fire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District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offers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free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certified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child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seat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installation,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free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charge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all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residents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fire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district.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Please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contact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Captain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Kevin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Rogers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schedule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appointment.</a:t>
            </a:r>
            <a:endParaRPr sz="11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(513)</a:t>
            </a:r>
            <a:r>
              <a:rPr sz="1100" spc="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791-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2500</a:t>
            </a:r>
            <a:endParaRPr sz="110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  <a:spcBef>
                <a:spcPts val="800"/>
              </a:spcBef>
            </a:pP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3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Deer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Park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Police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Department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offers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free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vacation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home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checks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all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residents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while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you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are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out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town.</a:t>
            </a:r>
            <a:r>
              <a:rPr sz="1100" spc="2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5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request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this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service,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visit</a:t>
            </a:r>
            <a:r>
              <a:rPr sz="1100" spc="-3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Police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Department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page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on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city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website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select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Vacation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Home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Check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form,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from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menu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on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left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side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the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page.</a:t>
            </a:r>
            <a:endParaRPr sz="1100">
              <a:latin typeface="Arial Narrow"/>
              <a:cs typeface="Arial Narrow"/>
            </a:endParaRPr>
          </a:p>
          <a:p>
            <a:pPr marL="12700" marR="115570" algn="just">
              <a:lnSpc>
                <a:spcPct val="100000"/>
              </a:lnSpc>
              <a:spcBef>
                <a:spcPts val="800"/>
              </a:spcBef>
            </a:pP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Finally</a:t>
            </a:r>
            <a:r>
              <a:rPr sz="1100" spc="-3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cleaning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out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that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garage,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basement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or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closet?</a:t>
            </a:r>
            <a:r>
              <a:rPr sz="1100" spc="2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Did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you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know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city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has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dump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truck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that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can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rented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from</a:t>
            </a:r>
            <a:r>
              <a:rPr sz="1100" spc="-5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April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through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September,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for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just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one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night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or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over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weekend.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We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drop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off,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you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load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it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up;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we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haul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it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Rumpke!</a:t>
            </a:r>
            <a:r>
              <a:rPr sz="1100" spc="2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cost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is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$150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per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load.</a:t>
            </a:r>
            <a:r>
              <a:rPr sz="1100" spc="2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35" dirty="0">
                <a:solidFill>
                  <a:srgbClr val="1C2127"/>
                </a:solidFill>
                <a:latin typeface="Arial Narrow"/>
                <a:cs typeface="Arial Narrow"/>
              </a:rPr>
              <a:t>To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rent,</a:t>
            </a:r>
            <a:r>
              <a:rPr sz="1100" spc="-3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contact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city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office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for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more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information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or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check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availability.</a:t>
            </a:r>
            <a:r>
              <a:rPr sz="1100" spc="204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Phone: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513-794-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8860.</a:t>
            </a:r>
            <a:endParaRPr sz="1100">
              <a:latin typeface="Arial Narrow"/>
              <a:cs typeface="Arial Narrow"/>
            </a:endParaRPr>
          </a:p>
          <a:p>
            <a:pPr marL="12700" marR="126364" algn="just">
              <a:lnSpc>
                <a:spcPct val="100000"/>
              </a:lnSpc>
              <a:spcBef>
                <a:spcPts val="800"/>
              </a:spcBef>
            </a:pP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Summer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great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time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for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yard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sale.</a:t>
            </a:r>
            <a:r>
              <a:rPr sz="1100" spc="229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Here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are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current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Yard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Sales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rules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for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Deer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Park:</a:t>
            </a:r>
            <a:r>
              <a:rPr sz="1100" spc="2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Residents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are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reminded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that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although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currently</a:t>
            </a:r>
            <a:r>
              <a:rPr sz="1100" spc="-3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there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no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fee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or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permit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required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for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yard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or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garage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sale,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there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are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regulations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by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ordinance,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including:</a:t>
            </a:r>
            <a:endParaRPr sz="1100">
              <a:latin typeface="Arial Narrow"/>
              <a:cs typeface="Arial Narrow"/>
            </a:endParaRPr>
          </a:p>
          <a:p>
            <a:pPr marL="603250" indent="-133350">
              <a:lnSpc>
                <a:spcPct val="100000"/>
              </a:lnSpc>
              <a:spcBef>
                <a:spcPts val="800"/>
              </a:spcBef>
              <a:buAutoNum type="arabicParenR"/>
              <a:tabLst>
                <a:tab pos="603250" algn="l"/>
              </a:tabLst>
            </a:pP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hours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are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not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be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before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9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am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or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after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9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pm</a:t>
            </a:r>
            <a:endParaRPr sz="1100">
              <a:latin typeface="Arial Narrow"/>
              <a:cs typeface="Arial Narrow"/>
            </a:endParaRPr>
          </a:p>
          <a:p>
            <a:pPr marL="603250" indent="-133350">
              <a:lnSpc>
                <a:spcPct val="100000"/>
              </a:lnSpc>
              <a:buAutoNum type="arabicParenR"/>
              <a:tabLst>
                <a:tab pos="603250" algn="l"/>
              </a:tabLst>
            </a:pP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sale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no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longer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than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4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days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in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duration</a:t>
            </a:r>
            <a:endParaRPr sz="1100">
              <a:latin typeface="Arial Narrow"/>
              <a:cs typeface="Arial Narrow"/>
            </a:endParaRPr>
          </a:p>
          <a:p>
            <a:pPr marL="603250" indent="-133350">
              <a:lnSpc>
                <a:spcPct val="100000"/>
              </a:lnSpc>
              <a:buAutoNum type="arabicParenR"/>
              <a:tabLst>
                <a:tab pos="603250" algn="l"/>
              </a:tabLst>
            </a:pP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no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more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than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4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sales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in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twelve-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month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period</a:t>
            </a:r>
            <a:endParaRPr sz="1100">
              <a:latin typeface="Arial Narrow"/>
              <a:cs typeface="Arial Narrow"/>
            </a:endParaRPr>
          </a:p>
          <a:p>
            <a:pPr marL="603250" indent="-133350">
              <a:lnSpc>
                <a:spcPct val="100000"/>
              </a:lnSpc>
              <a:buAutoNum type="arabicParenR"/>
              <a:tabLst>
                <a:tab pos="603250" algn="l"/>
              </a:tabLst>
            </a:pP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any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signs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posted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need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be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removed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asap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after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event</a:t>
            </a:r>
            <a:endParaRPr sz="11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1100">
              <a:latin typeface="Arial Narrow"/>
              <a:cs typeface="Arial Narrow"/>
            </a:endParaRPr>
          </a:p>
          <a:p>
            <a:pPr marL="104139">
              <a:lnSpc>
                <a:spcPct val="100000"/>
              </a:lnSpc>
              <a:tabLst>
                <a:tab pos="6245225" algn="l"/>
              </a:tabLst>
            </a:pPr>
            <a:r>
              <a:rPr sz="1300" i="1" dirty="0">
                <a:solidFill>
                  <a:srgbClr val="6FBF47"/>
                </a:solidFill>
                <a:latin typeface="Arial"/>
                <a:cs typeface="Arial"/>
              </a:rPr>
              <a:t>City</a:t>
            </a:r>
            <a:r>
              <a:rPr sz="1300" i="1" spc="-20" dirty="0">
                <a:solidFill>
                  <a:srgbClr val="6FBF47"/>
                </a:solidFill>
                <a:latin typeface="Arial"/>
                <a:cs typeface="Arial"/>
              </a:rPr>
              <a:t> </a:t>
            </a:r>
            <a:r>
              <a:rPr sz="1300" i="1" dirty="0">
                <a:solidFill>
                  <a:srgbClr val="6FBF47"/>
                </a:solidFill>
                <a:latin typeface="Arial"/>
                <a:cs typeface="Arial"/>
              </a:rPr>
              <a:t>of</a:t>
            </a:r>
            <a:r>
              <a:rPr sz="1300" i="1" spc="-15" dirty="0">
                <a:solidFill>
                  <a:srgbClr val="6FBF47"/>
                </a:solidFill>
                <a:latin typeface="Arial"/>
                <a:cs typeface="Arial"/>
              </a:rPr>
              <a:t> </a:t>
            </a:r>
            <a:r>
              <a:rPr sz="1300" i="1" dirty="0">
                <a:solidFill>
                  <a:srgbClr val="6FBF47"/>
                </a:solidFill>
                <a:latin typeface="Arial"/>
                <a:cs typeface="Arial"/>
              </a:rPr>
              <a:t>Deer</a:t>
            </a:r>
            <a:r>
              <a:rPr sz="1300" i="1" spc="-15" dirty="0">
                <a:solidFill>
                  <a:srgbClr val="6FBF47"/>
                </a:solidFill>
                <a:latin typeface="Arial"/>
                <a:cs typeface="Arial"/>
              </a:rPr>
              <a:t> </a:t>
            </a:r>
            <a:r>
              <a:rPr sz="1300" i="1" dirty="0">
                <a:solidFill>
                  <a:srgbClr val="6FBF47"/>
                </a:solidFill>
                <a:latin typeface="Arial"/>
                <a:cs typeface="Arial"/>
              </a:rPr>
              <a:t>Park</a:t>
            </a:r>
            <a:r>
              <a:rPr sz="1300" i="1" spc="-20" dirty="0">
                <a:solidFill>
                  <a:srgbClr val="6FBF47"/>
                </a:solidFill>
                <a:latin typeface="Arial"/>
                <a:cs typeface="Arial"/>
              </a:rPr>
              <a:t> </a:t>
            </a:r>
            <a:r>
              <a:rPr sz="1300" i="1" spc="-10" dirty="0">
                <a:solidFill>
                  <a:srgbClr val="6FBF47"/>
                </a:solidFill>
                <a:latin typeface="Arial"/>
                <a:cs typeface="Arial"/>
              </a:rPr>
              <a:t>Newsletter</a:t>
            </a:r>
            <a:r>
              <a:rPr sz="1300" i="1" dirty="0">
                <a:solidFill>
                  <a:srgbClr val="6FBF47"/>
                </a:solidFill>
                <a:latin typeface="Arial"/>
                <a:cs typeface="Arial"/>
              </a:rPr>
              <a:t>	</a:t>
            </a:r>
            <a:r>
              <a:rPr sz="1300" dirty="0">
                <a:solidFill>
                  <a:srgbClr val="6FBF47"/>
                </a:solidFill>
                <a:latin typeface="Arial"/>
                <a:cs typeface="Arial"/>
              </a:rPr>
              <a:t>Page</a:t>
            </a:r>
            <a:r>
              <a:rPr sz="1300" spc="-50" dirty="0">
                <a:solidFill>
                  <a:srgbClr val="6FBF47"/>
                </a:solidFill>
                <a:latin typeface="Arial"/>
                <a:cs typeface="Arial"/>
              </a:rPr>
              <a:t> 3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2537967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25400">
            <a:solidFill>
              <a:srgbClr val="6FBF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5379770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25400">
            <a:solidFill>
              <a:srgbClr val="6FBF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9817" y="5530344"/>
            <a:ext cx="1842760" cy="7262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204" y="3053816"/>
            <a:ext cx="3338675" cy="98248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07428" y="337980"/>
            <a:ext cx="6953884" cy="481838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605"/>
              </a:spcBef>
            </a:pP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Service</a:t>
            </a:r>
            <a:r>
              <a:rPr sz="1500" b="1" i="1" u="sng" spc="-6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Department</a:t>
            </a:r>
            <a:r>
              <a:rPr sz="1500" b="1" i="1" u="sng" spc="-6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Update</a:t>
            </a:r>
            <a:r>
              <a:rPr sz="1500" b="1" i="1" u="sng" spc="-6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–</a:t>
            </a:r>
            <a:r>
              <a:rPr sz="1500" b="1" i="1" u="sng" spc="-6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Jake</a:t>
            </a:r>
            <a:r>
              <a:rPr sz="1500" b="1" i="1" u="sng" spc="-6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spc="-1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Preston</a:t>
            </a:r>
            <a:endParaRPr sz="1500">
              <a:latin typeface="Arial"/>
              <a:cs typeface="Arial"/>
            </a:endParaRPr>
          </a:p>
          <a:p>
            <a:pPr marL="49530" marR="114300">
              <a:lnSpc>
                <a:spcPct val="100000"/>
              </a:lnSpc>
              <a:spcBef>
                <a:spcPts val="37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As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move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into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heart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summer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service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department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will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upgrading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street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signs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throughout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city.</a:t>
            </a:r>
            <a:r>
              <a:rPr sz="1100" spc="204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This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project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will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start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north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side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city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move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south.</a:t>
            </a:r>
            <a:r>
              <a:rPr sz="1100" spc="2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This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will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multiyear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project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complete.</a:t>
            </a:r>
            <a:r>
              <a:rPr sz="1100" spc="2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You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can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see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some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new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signs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up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Wentworth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Lake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&amp;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Hoffman.</a:t>
            </a:r>
            <a:endParaRPr sz="1100">
              <a:latin typeface="Arial Narrow"/>
              <a:cs typeface="Arial Narrow"/>
            </a:endParaRPr>
          </a:p>
          <a:p>
            <a:pPr marL="49530" marR="408940">
              <a:lnSpc>
                <a:spcPct val="100000"/>
              </a:lnSpc>
              <a:spcBef>
                <a:spcPts val="45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service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department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just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completed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their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yearly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storm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water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training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inspection.</a:t>
            </a:r>
            <a:r>
              <a:rPr sz="1100" spc="204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inspectors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were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impressed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with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the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cleanliness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our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shop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mentioned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that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most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inspections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don’t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go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this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easily.</a:t>
            </a:r>
            <a:endParaRPr sz="1100">
              <a:latin typeface="Arial Narrow"/>
              <a:cs typeface="Arial Narrow"/>
            </a:endParaRPr>
          </a:p>
          <a:p>
            <a:pPr marL="49530" marR="56515" algn="just">
              <a:lnSpc>
                <a:spcPct val="100000"/>
              </a:lnSpc>
              <a:spcBef>
                <a:spcPts val="45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Park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preparations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were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made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for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Memorial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Day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Parade,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which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included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landscaping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mulching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throughout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park.</a:t>
            </a:r>
            <a:r>
              <a:rPr sz="1100" spc="2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With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those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preparations,</a:t>
            </a:r>
            <a:r>
              <a:rPr sz="1100" spc="-3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Space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Force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flag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has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been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added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our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memorial,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currently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it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is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located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under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5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Air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Force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flag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while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work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through</a:t>
            </a:r>
            <a:r>
              <a:rPr sz="1100" spc="50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permanent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location</a:t>
            </a:r>
            <a:r>
              <a:rPr sz="1100" spc="-1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for</a:t>
            </a:r>
            <a:r>
              <a:rPr sz="1100" spc="-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it.</a:t>
            </a:r>
            <a:endParaRPr sz="1100">
              <a:latin typeface="Arial Narrow"/>
              <a:cs typeface="Arial Narrow"/>
            </a:endParaRPr>
          </a:p>
          <a:p>
            <a:pPr marL="49530" algn="just">
              <a:lnSpc>
                <a:spcPct val="100000"/>
              </a:lnSpc>
              <a:spcBef>
                <a:spcPts val="450"/>
              </a:spcBef>
            </a:pP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Park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maintenance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improvements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will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continue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throughout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summer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we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prepare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for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Days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Park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festival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in</a:t>
            </a:r>
            <a:r>
              <a:rPr sz="1100" spc="-20" dirty="0">
                <a:solidFill>
                  <a:srgbClr val="231F20"/>
                </a:solidFill>
                <a:latin typeface="Arial Narrow"/>
                <a:cs typeface="Arial Narrow"/>
              </a:rPr>
              <a:t> early</a:t>
            </a:r>
            <a:r>
              <a:rPr sz="1100" spc="-5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 Narrow"/>
                <a:cs typeface="Arial Narrow"/>
              </a:rPr>
              <a:t>August.</a:t>
            </a:r>
            <a:endParaRPr sz="11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210"/>
              </a:spcBef>
            </a:pPr>
            <a:endParaRPr sz="1100">
              <a:latin typeface="Arial Narrow"/>
              <a:cs typeface="Arial Narrow"/>
            </a:endParaRPr>
          </a:p>
          <a:p>
            <a:pPr marL="50800" algn="just">
              <a:lnSpc>
                <a:spcPct val="100000"/>
              </a:lnSpc>
            </a:pP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Check</a:t>
            </a:r>
            <a:r>
              <a:rPr sz="1500" b="1" i="1" u="sng" spc="-4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out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these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upcoming</a:t>
            </a:r>
            <a:r>
              <a:rPr sz="1500" b="1" i="1" u="sng" spc="-4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events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at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the</a:t>
            </a:r>
            <a:r>
              <a:rPr sz="1500" b="1" i="1" u="sng" spc="-4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Deer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Park</a:t>
            </a:r>
            <a:r>
              <a:rPr sz="1500" b="1" i="1" u="sng" spc="-3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spc="-1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Library</a:t>
            </a:r>
            <a:endParaRPr sz="1500">
              <a:latin typeface="Arial"/>
              <a:cs typeface="Arial"/>
            </a:endParaRPr>
          </a:p>
          <a:p>
            <a:pPr marL="3511550">
              <a:lnSpc>
                <a:spcPct val="100000"/>
              </a:lnSpc>
              <a:spcBef>
                <a:spcPts val="819"/>
              </a:spcBef>
            </a:pP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Movie</a:t>
            </a:r>
            <a:r>
              <a:rPr sz="1100" b="1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Matinee</a:t>
            </a:r>
            <a:r>
              <a:rPr sz="1100" b="1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–</a:t>
            </a:r>
            <a:r>
              <a:rPr sz="1100" b="1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Every</a:t>
            </a:r>
            <a:r>
              <a:rPr sz="1100" b="1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Monday</a:t>
            </a:r>
            <a:r>
              <a:rPr sz="1100" b="1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10:30am-</a:t>
            </a:r>
            <a:r>
              <a:rPr sz="1100" b="1" spc="-10" dirty="0">
                <a:solidFill>
                  <a:srgbClr val="414346"/>
                </a:solidFill>
                <a:latin typeface="Arial Narrow"/>
                <a:cs typeface="Arial Narrow"/>
              </a:rPr>
              <a:t>12:30pm</a:t>
            </a:r>
            <a:endParaRPr sz="1100">
              <a:latin typeface="Arial Narrow"/>
              <a:cs typeface="Arial Narrow"/>
            </a:endParaRPr>
          </a:p>
          <a:p>
            <a:pPr marL="3511550" marR="60960">
              <a:lnSpc>
                <a:spcPct val="100000"/>
              </a:lnSpc>
            </a:pP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Enjoy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cool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air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weekly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Monday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movie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here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at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Deer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Park</a:t>
            </a:r>
            <a:r>
              <a:rPr sz="1100" spc="-3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Branch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Library.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Bring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your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own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snacks!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Seating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is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limited,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414346"/>
                </a:solidFill>
                <a:latin typeface="Arial Narrow"/>
                <a:cs typeface="Arial Narrow"/>
              </a:rPr>
              <a:t>but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we’ll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make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room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for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all!</a:t>
            </a:r>
            <a:endParaRPr sz="1100">
              <a:latin typeface="Arial Narrow"/>
              <a:cs typeface="Arial Narrow"/>
            </a:endParaRPr>
          </a:p>
          <a:p>
            <a:pPr marL="3511550">
              <a:lnSpc>
                <a:spcPct val="100000"/>
              </a:lnSpc>
              <a:spcBef>
                <a:spcPts val="450"/>
              </a:spcBef>
            </a:pPr>
            <a:r>
              <a:rPr sz="1100" b="1" spc="-10" dirty="0">
                <a:solidFill>
                  <a:srgbClr val="414346"/>
                </a:solidFill>
                <a:latin typeface="Arial Narrow"/>
                <a:cs typeface="Arial Narrow"/>
              </a:rPr>
              <a:t>Take</a:t>
            </a:r>
            <a:r>
              <a:rPr sz="1100" b="1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&amp;</a:t>
            </a:r>
            <a:r>
              <a:rPr sz="1100" b="1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Make</a:t>
            </a:r>
            <a:r>
              <a:rPr sz="1100" b="1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–</a:t>
            </a:r>
            <a:r>
              <a:rPr sz="1100" b="1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New</a:t>
            </a:r>
            <a:r>
              <a:rPr sz="1100" b="1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kits</a:t>
            </a:r>
            <a:r>
              <a:rPr sz="1100" b="1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available</a:t>
            </a:r>
            <a:r>
              <a:rPr sz="1100" b="1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every</a:t>
            </a:r>
            <a:r>
              <a:rPr sz="1100" b="1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spc="-10" dirty="0">
                <a:solidFill>
                  <a:srgbClr val="414346"/>
                </a:solidFill>
                <a:latin typeface="Arial Narrow"/>
                <a:cs typeface="Arial Narrow"/>
              </a:rPr>
              <a:t>Friday</a:t>
            </a:r>
            <a:endParaRPr sz="1100">
              <a:latin typeface="Arial Narrow"/>
              <a:cs typeface="Arial Narrow"/>
            </a:endParaRPr>
          </a:p>
          <a:p>
            <a:pPr marL="50800" marR="78105" indent="3460750">
              <a:lnSpc>
                <a:spcPct val="100000"/>
              </a:lnSpc>
            </a:pP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If</a:t>
            </a:r>
            <a:r>
              <a:rPr sz="1100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you’re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looking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for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something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to</a:t>
            </a:r>
            <a:r>
              <a:rPr sz="1100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do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these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summer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weekends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with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your</a:t>
            </a:r>
            <a:r>
              <a:rPr sz="1100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kiddos,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grab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one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of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our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take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and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make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kits!</a:t>
            </a:r>
            <a:r>
              <a:rPr sz="1100" spc="2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New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kits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are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available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every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Friday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from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June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7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through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July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26.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i="1" spc="-10" dirty="0">
                <a:solidFill>
                  <a:srgbClr val="414346"/>
                </a:solidFill>
                <a:latin typeface="Arial Narrow"/>
                <a:cs typeface="Arial Narrow"/>
              </a:rPr>
              <a:t>Available while </a:t>
            </a:r>
            <a:r>
              <a:rPr sz="1100" b="1" i="1" dirty="0">
                <a:solidFill>
                  <a:srgbClr val="414346"/>
                </a:solidFill>
                <a:latin typeface="Arial Narrow"/>
                <a:cs typeface="Arial Narrow"/>
              </a:rPr>
              <a:t>supplies</a:t>
            </a:r>
            <a:r>
              <a:rPr sz="1100" b="1" i="1" spc="-4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i="1" spc="-10" dirty="0">
                <a:solidFill>
                  <a:srgbClr val="414346"/>
                </a:solidFill>
                <a:latin typeface="Arial Narrow"/>
                <a:cs typeface="Arial Narrow"/>
              </a:rPr>
              <a:t>last.</a:t>
            </a:r>
            <a:endParaRPr sz="1100">
              <a:latin typeface="Arial Narrow"/>
              <a:cs typeface="Arial Narrow"/>
            </a:endParaRPr>
          </a:p>
          <a:p>
            <a:pPr marL="50800" algn="just">
              <a:lnSpc>
                <a:spcPct val="100000"/>
              </a:lnSpc>
              <a:spcBef>
                <a:spcPts val="450"/>
              </a:spcBef>
            </a:pP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Engaging</a:t>
            </a:r>
            <a:r>
              <a:rPr sz="1100" b="1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Seniors</a:t>
            </a:r>
            <a:r>
              <a:rPr sz="1100" b="1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–</a:t>
            </a:r>
            <a:r>
              <a:rPr sz="1100" b="1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Smart</a:t>
            </a:r>
            <a:r>
              <a:rPr sz="1100" b="1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Phone</a:t>
            </a:r>
            <a:r>
              <a:rPr sz="1100" b="1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Basics</a:t>
            </a:r>
            <a:r>
              <a:rPr sz="1100" b="1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–</a:t>
            </a:r>
            <a:r>
              <a:rPr sz="1100" b="1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Sept.</a:t>
            </a:r>
            <a:r>
              <a:rPr sz="1100" b="1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4</a:t>
            </a:r>
            <a:r>
              <a:rPr sz="975" b="1" baseline="29914" dirty="0">
                <a:solidFill>
                  <a:srgbClr val="414346"/>
                </a:solidFill>
                <a:latin typeface="Arial Narrow"/>
                <a:cs typeface="Arial Narrow"/>
              </a:rPr>
              <a:t>th</a:t>
            </a:r>
            <a:r>
              <a:rPr sz="975" b="1" spc="509" baseline="29914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414346"/>
                </a:solidFill>
                <a:latin typeface="Arial Narrow"/>
                <a:cs typeface="Arial Narrow"/>
              </a:rPr>
              <a:t>1:30-</a:t>
            </a:r>
            <a:r>
              <a:rPr sz="1100" b="1" spc="-10" dirty="0">
                <a:solidFill>
                  <a:srgbClr val="414346"/>
                </a:solidFill>
                <a:latin typeface="Arial Narrow"/>
                <a:cs typeface="Arial Narrow"/>
              </a:rPr>
              <a:t>3:30pm</a:t>
            </a:r>
            <a:endParaRPr sz="1100">
              <a:latin typeface="Arial Narrow"/>
              <a:cs typeface="Arial Narrow"/>
            </a:endParaRPr>
          </a:p>
          <a:p>
            <a:pPr marL="50800" marR="43180" algn="just">
              <a:lnSpc>
                <a:spcPct val="100000"/>
              </a:lnSpc>
            </a:pP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Are</a:t>
            </a:r>
            <a:r>
              <a:rPr sz="1100" spc="-3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you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afraid</a:t>
            </a:r>
            <a:r>
              <a:rPr sz="1100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use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your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smartphone?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Join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EngAging</a:t>
            </a:r>
            <a:r>
              <a:rPr sz="1100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Seniors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for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small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group</a:t>
            </a:r>
            <a:r>
              <a:rPr sz="1100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instruction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boost</a:t>
            </a:r>
            <a:r>
              <a:rPr sz="1100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your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skills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and</a:t>
            </a:r>
            <a:r>
              <a:rPr sz="1100" spc="-2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confidence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in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using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your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smartphone.</a:t>
            </a:r>
            <a:r>
              <a:rPr sz="1100" spc="-3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This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is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series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four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classes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attendees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are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required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attend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all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four.</a:t>
            </a:r>
            <a:r>
              <a:rPr sz="1100" spc="2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Other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classes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are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on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Sept.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11</a:t>
            </a:r>
            <a:r>
              <a:rPr sz="975" spc="-15" baseline="29914" dirty="0">
                <a:solidFill>
                  <a:srgbClr val="414346"/>
                </a:solidFill>
                <a:latin typeface="Arial Narrow"/>
                <a:cs typeface="Arial Narrow"/>
              </a:rPr>
              <a:t>th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,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18</a:t>
            </a:r>
            <a:r>
              <a:rPr sz="975" baseline="29914" dirty="0">
                <a:solidFill>
                  <a:srgbClr val="414346"/>
                </a:solidFill>
                <a:latin typeface="Arial Narrow"/>
                <a:cs typeface="Arial Narrow"/>
              </a:rPr>
              <a:t>th</a:t>
            </a:r>
            <a:r>
              <a:rPr sz="975" spc="127" baseline="29914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414346"/>
                </a:solidFill>
                <a:latin typeface="Arial Narrow"/>
                <a:cs typeface="Arial Narrow"/>
              </a:rPr>
              <a:t>and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25</a:t>
            </a:r>
            <a:r>
              <a:rPr sz="975" baseline="29914" dirty="0">
                <a:solidFill>
                  <a:srgbClr val="414346"/>
                </a:solidFill>
                <a:latin typeface="Arial Narrow"/>
                <a:cs typeface="Arial Narrow"/>
              </a:rPr>
              <a:t>th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,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1:30-3:30pm.</a:t>
            </a:r>
            <a:r>
              <a:rPr sz="1100" spc="2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These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classes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fill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up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fast,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so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mark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your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calendar</a:t>
            </a:r>
            <a:r>
              <a:rPr sz="1100" spc="-1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register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with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library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by</a:t>
            </a:r>
            <a:r>
              <a:rPr sz="1100" spc="-20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calling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513-369-4450,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414346"/>
                </a:solidFill>
                <a:latin typeface="Arial Narrow"/>
                <a:cs typeface="Arial Narrow"/>
              </a:rPr>
              <a:t>option</a:t>
            </a:r>
            <a:r>
              <a:rPr sz="1100" spc="-15" dirty="0">
                <a:solidFill>
                  <a:srgbClr val="414346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414346"/>
                </a:solidFill>
                <a:latin typeface="Arial Narrow"/>
                <a:cs typeface="Arial Narrow"/>
              </a:rPr>
              <a:t>2.</a:t>
            </a:r>
            <a:endParaRPr sz="11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12" y="455723"/>
            <a:ext cx="6858000" cy="4557395"/>
            <a:chOff x="457212" y="455723"/>
            <a:chExt cx="6858000" cy="4557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12" y="455723"/>
              <a:ext cx="6857994" cy="45571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19735" y="600595"/>
              <a:ext cx="857250" cy="857250"/>
            </a:xfrm>
            <a:custGeom>
              <a:avLst/>
              <a:gdLst/>
              <a:ahLst/>
              <a:cxnLst/>
              <a:rect l="l" t="t" r="r" b="b"/>
              <a:pathLst>
                <a:path w="857250" h="857250">
                  <a:moveTo>
                    <a:pt x="856881" y="0"/>
                  </a:moveTo>
                  <a:lnTo>
                    <a:pt x="0" y="0"/>
                  </a:lnTo>
                  <a:lnTo>
                    <a:pt x="0" y="856881"/>
                  </a:lnTo>
                  <a:lnTo>
                    <a:pt x="856881" y="856881"/>
                  </a:lnTo>
                  <a:lnTo>
                    <a:pt x="8568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379540" y="656526"/>
            <a:ext cx="737870" cy="739140"/>
          </a:xfrm>
          <a:prstGeom prst="rect">
            <a:avLst/>
          </a:prstGeom>
          <a:ln w="8928">
            <a:solidFill>
              <a:srgbClr val="231F2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179070" marR="158115" indent="-12065">
              <a:lnSpc>
                <a:spcPts val="940"/>
              </a:lnSpc>
              <a:spcBef>
                <a:spcPts val="65"/>
              </a:spcBef>
            </a:pPr>
            <a:r>
              <a:rPr sz="850" spc="-10" dirty="0">
                <a:solidFill>
                  <a:srgbClr val="231F20"/>
                </a:solidFill>
                <a:latin typeface="Times New Roman"/>
                <a:cs typeface="Times New Roman"/>
              </a:rPr>
              <a:t>Presorted Standard</a:t>
            </a:r>
            <a:endParaRPr sz="850">
              <a:latin typeface="Times New Roman"/>
              <a:cs typeface="Times New Roman"/>
            </a:endParaRPr>
          </a:p>
          <a:p>
            <a:pPr marL="94615">
              <a:lnSpc>
                <a:spcPts val="875"/>
              </a:lnSpc>
            </a:pPr>
            <a:r>
              <a:rPr sz="850" dirty="0">
                <a:solidFill>
                  <a:srgbClr val="231F20"/>
                </a:solidFill>
                <a:latin typeface="Times New Roman"/>
                <a:cs typeface="Times New Roman"/>
              </a:rPr>
              <a:t>U.S.</a:t>
            </a:r>
            <a:r>
              <a:rPr sz="850" spc="-2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231F20"/>
                </a:solidFill>
                <a:latin typeface="Times New Roman"/>
                <a:cs typeface="Times New Roman"/>
              </a:rPr>
              <a:t>Postage</a:t>
            </a:r>
            <a:endParaRPr sz="850">
              <a:latin typeface="Times New Roman"/>
              <a:cs typeface="Times New Roman"/>
            </a:endParaRPr>
          </a:p>
          <a:p>
            <a:pPr marL="2540" algn="ctr">
              <a:lnSpc>
                <a:spcPts val="935"/>
              </a:lnSpc>
            </a:pPr>
            <a:r>
              <a:rPr sz="850" b="1" spc="-20" dirty="0">
                <a:solidFill>
                  <a:srgbClr val="231F20"/>
                </a:solidFill>
                <a:latin typeface="Times New Roman"/>
                <a:cs typeface="Times New Roman"/>
              </a:rPr>
              <a:t>PAID</a:t>
            </a:r>
            <a:endParaRPr sz="850">
              <a:latin typeface="Times New Roman"/>
              <a:cs typeface="Times New Roman"/>
            </a:endParaRPr>
          </a:p>
          <a:p>
            <a:pPr marL="42545" marR="32384" algn="ctr">
              <a:lnSpc>
                <a:spcPts val="940"/>
              </a:lnSpc>
              <a:spcBef>
                <a:spcPts val="60"/>
              </a:spcBef>
            </a:pPr>
            <a:r>
              <a:rPr sz="850" dirty="0">
                <a:solidFill>
                  <a:srgbClr val="231F20"/>
                </a:solidFill>
                <a:latin typeface="Times New Roman"/>
                <a:cs typeface="Times New Roman"/>
              </a:rPr>
              <a:t>Cincinnati,</a:t>
            </a:r>
            <a:r>
              <a:rPr sz="85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50" spc="-25" dirty="0">
                <a:solidFill>
                  <a:srgbClr val="231F20"/>
                </a:solidFill>
                <a:latin typeface="Times New Roman"/>
                <a:cs typeface="Times New Roman"/>
              </a:rPr>
              <a:t>OH</a:t>
            </a:r>
            <a:r>
              <a:rPr sz="850" dirty="0">
                <a:solidFill>
                  <a:srgbClr val="231F20"/>
                </a:solidFill>
                <a:latin typeface="Times New Roman"/>
                <a:cs typeface="Times New Roman"/>
              </a:rPr>
              <a:t> Permit</a:t>
            </a:r>
            <a:r>
              <a:rPr sz="850" spc="-5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231F20"/>
                </a:solidFill>
                <a:latin typeface="Times New Roman"/>
                <a:cs typeface="Times New Roman"/>
              </a:rPr>
              <a:t>#1542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" y="9593719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25400">
            <a:solidFill>
              <a:srgbClr val="2343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8812" y="589495"/>
            <a:ext cx="1635125" cy="6223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4610" rIns="0" bIns="0" rtlCol="0">
            <a:spAutoFit/>
          </a:bodyPr>
          <a:lstStyle/>
          <a:p>
            <a:pPr marL="113664" marR="238760">
              <a:lnSpc>
                <a:spcPct val="100000"/>
              </a:lnSpc>
              <a:spcBef>
                <a:spcPts val="43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City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Deer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Park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7777</a:t>
            </a:r>
            <a:r>
              <a:rPr sz="11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Blue</a:t>
            </a:r>
            <a:r>
              <a:rPr sz="110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Ash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Road</a:t>
            </a:r>
            <a:endParaRPr sz="1100">
              <a:latin typeface="Arial"/>
              <a:cs typeface="Arial"/>
            </a:endParaRPr>
          </a:p>
          <a:p>
            <a:pPr marL="113664">
              <a:lnSpc>
                <a:spcPct val="100000"/>
              </a:lnSpc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Deer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Park,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Ohio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45236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7187" y="5029200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25400">
            <a:solidFill>
              <a:srgbClr val="2343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00" y="7130351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25400">
            <a:solidFill>
              <a:srgbClr val="6FBF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86037" y="5092485"/>
            <a:ext cx="3600450" cy="807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880"/>
              </a:lnSpc>
              <a:spcBef>
                <a:spcPts val="100"/>
              </a:spcBef>
            </a:pPr>
            <a:r>
              <a:rPr sz="1600" b="1" dirty="0">
                <a:solidFill>
                  <a:srgbClr val="6FBF47"/>
                </a:solidFill>
                <a:latin typeface="Arial"/>
                <a:cs typeface="Arial"/>
              </a:rPr>
              <a:t>Summer</a:t>
            </a:r>
            <a:r>
              <a:rPr sz="1600" b="1" spc="-20" dirty="0">
                <a:solidFill>
                  <a:srgbClr val="6FBF47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FBF47"/>
                </a:solidFill>
                <a:latin typeface="Arial"/>
                <a:cs typeface="Arial"/>
              </a:rPr>
              <a:t>Concert</a:t>
            </a:r>
            <a:r>
              <a:rPr sz="1600" b="1" spc="-15" dirty="0">
                <a:solidFill>
                  <a:srgbClr val="6FBF47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FBF47"/>
                </a:solidFill>
                <a:latin typeface="Arial"/>
                <a:cs typeface="Arial"/>
              </a:rPr>
              <a:t>Series</a:t>
            </a:r>
            <a:r>
              <a:rPr sz="1600" b="1" spc="-15" dirty="0">
                <a:solidFill>
                  <a:srgbClr val="6FBF47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6FBF47"/>
                </a:solidFill>
                <a:latin typeface="Arial"/>
                <a:cs typeface="Arial"/>
              </a:rPr>
              <a:t>2024</a:t>
            </a:r>
            <a:endParaRPr sz="1600">
              <a:latin typeface="Arial"/>
              <a:cs typeface="Arial"/>
            </a:endParaRPr>
          </a:p>
          <a:p>
            <a:pPr marL="12700" marR="5080" algn="ctr">
              <a:lnSpc>
                <a:spcPts val="1440"/>
              </a:lnSpc>
              <a:spcBef>
                <a:spcPts val="5"/>
              </a:spcBef>
            </a:pP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All</a:t>
            </a:r>
            <a:r>
              <a:rPr sz="12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concerts</a:t>
            </a:r>
            <a:r>
              <a:rPr sz="12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take</a:t>
            </a:r>
            <a:r>
              <a:rPr sz="12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place</a:t>
            </a:r>
            <a:r>
              <a:rPr sz="12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sz="12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Saturday</a:t>
            </a:r>
            <a:r>
              <a:rPr sz="12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7</a:t>
            </a:r>
            <a:r>
              <a:rPr sz="12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pm</a:t>
            </a:r>
            <a:r>
              <a:rPr sz="12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–</a:t>
            </a:r>
            <a:r>
              <a:rPr sz="12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10:00</a:t>
            </a:r>
            <a:r>
              <a:rPr sz="12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231F20"/>
                </a:solidFill>
                <a:latin typeface="Arial"/>
                <a:cs typeface="Arial"/>
              </a:rPr>
              <a:t>pm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(except for </a:t>
            </a:r>
            <a:r>
              <a:rPr sz="1200" spc="-10" dirty="0">
                <a:solidFill>
                  <a:srgbClr val="231F20"/>
                </a:solidFill>
                <a:latin typeface="Arial"/>
                <a:cs typeface="Arial"/>
              </a:rPr>
              <a:t>7-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14 Sunday</a:t>
            </a:r>
            <a:r>
              <a:rPr sz="1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4-</a:t>
            </a:r>
            <a:r>
              <a:rPr sz="1200" spc="-20" dirty="0">
                <a:solidFill>
                  <a:srgbClr val="231F20"/>
                </a:solidFill>
                <a:latin typeface="Arial"/>
                <a:cs typeface="Arial"/>
              </a:rPr>
              <a:t>6pm)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390"/>
              </a:lnSpc>
            </a:pP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sz="12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2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Upper</a:t>
            </a:r>
            <a:r>
              <a:rPr sz="12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Shelter</a:t>
            </a:r>
            <a:r>
              <a:rPr sz="12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at</a:t>
            </a:r>
            <a:r>
              <a:rPr sz="12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31F20"/>
                </a:solidFill>
                <a:latin typeface="Arial"/>
                <a:cs typeface="Arial"/>
              </a:rPr>
              <a:t>Chamberlin</a:t>
            </a:r>
            <a:r>
              <a:rPr sz="1200" spc="-10" dirty="0">
                <a:solidFill>
                  <a:srgbClr val="231F20"/>
                </a:solidFill>
                <a:latin typeface="Arial"/>
                <a:cs typeface="Arial"/>
              </a:rPr>
              <a:t> Park.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30364" y="5973814"/>
            <a:ext cx="716915" cy="97853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Sat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Jul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231F2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Sun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Jul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14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Sat</a:t>
            </a:r>
            <a:r>
              <a:rPr sz="1100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Aug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17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Sat</a:t>
            </a:r>
            <a:r>
              <a:rPr sz="1100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Aug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31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Sat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Sep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14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0426" y="5973814"/>
            <a:ext cx="3426460" cy="978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2880">
              <a:lnSpc>
                <a:spcPct val="1137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Vinyl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Countdown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80’s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new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wave;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pop/arena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rock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Jumpin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Jive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Big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Band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Big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Band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music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231F20"/>
                </a:solidFill>
                <a:latin typeface="Arial"/>
                <a:cs typeface="Arial"/>
              </a:rPr>
              <a:t>4</a:t>
            </a:r>
            <a:r>
              <a:rPr sz="1100" i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231F20"/>
                </a:solidFill>
                <a:latin typeface="Arial"/>
                <a:cs typeface="Arial"/>
              </a:rPr>
              <a:t>pm</a:t>
            </a:r>
            <a:r>
              <a:rPr sz="1100" i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sz="1100" i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231F20"/>
                </a:solidFill>
                <a:latin typeface="Arial"/>
                <a:cs typeface="Arial"/>
              </a:rPr>
              <a:t>6</a:t>
            </a:r>
            <a:r>
              <a:rPr sz="1100" i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i="1" spc="-25" dirty="0">
                <a:solidFill>
                  <a:srgbClr val="231F20"/>
                </a:solidFill>
                <a:latin typeface="Arial"/>
                <a:cs typeface="Arial"/>
              </a:rPr>
              <a:t>pm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String</a:t>
            </a:r>
            <a:r>
              <a:rPr sz="11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Theory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multi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genre,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40’s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present</a:t>
            </a:r>
            <a:endParaRPr sz="11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Gamut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80’s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present;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rock</a:t>
            </a:r>
            <a:endParaRPr sz="11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Paisley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Cain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classic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rock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twist,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harmony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vocals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7222" y="5161500"/>
            <a:ext cx="1475499" cy="66917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9084" y="7173320"/>
            <a:ext cx="6856730" cy="227139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10"/>
              </a:spcBef>
            </a:pP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Mark</a:t>
            </a:r>
            <a:r>
              <a:rPr sz="1500" b="1" i="1" u="sng" spc="-3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your</a:t>
            </a:r>
            <a:r>
              <a:rPr sz="1500" b="1" i="1" u="sng" spc="-3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spc="-1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calendars</a:t>
            </a:r>
            <a:r>
              <a:rPr sz="1500" b="1" i="1" u="sng" spc="-2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for</a:t>
            </a:r>
            <a:r>
              <a:rPr sz="1500" b="1" i="1" u="sng" spc="-3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these</a:t>
            </a:r>
            <a:r>
              <a:rPr sz="1500" b="1" i="1" u="sng" spc="-25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upcoming</a:t>
            </a:r>
            <a:r>
              <a:rPr sz="1500" b="1" i="1" u="sng" spc="-3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 </a:t>
            </a:r>
            <a:r>
              <a:rPr sz="1500" b="1" i="1" u="sng" spc="-10" dirty="0">
                <a:solidFill>
                  <a:srgbClr val="6FBF47"/>
                </a:solidFill>
                <a:uFill>
                  <a:solidFill>
                    <a:srgbClr val="6FBF47"/>
                  </a:solidFill>
                </a:uFill>
                <a:latin typeface="Arial"/>
                <a:cs typeface="Arial"/>
              </a:rPr>
              <a:t>events</a:t>
            </a:r>
            <a:endParaRPr sz="1500" dirty="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Days</a:t>
            </a:r>
            <a:r>
              <a:rPr sz="1100" b="1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in</a:t>
            </a:r>
            <a:r>
              <a:rPr sz="1100" b="1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b="1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Park</a:t>
            </a:r>
            <a:r>
              <a:rPr sz="1100" b="1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Festival</a:t>
            </a:r>
            <a:r>
              <a:rPr sz="1100" b="1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–</a:t>
            </a:r>
            <a:r>
              <a:rPr sz="1100" b="1" spc="-3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August</a:t>
            </a:r>
            <a:r>
              <a:rPr sz="1100" b="1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2</a:t>
            </a:r>
            <a:r>
              <a:rPr sz="975" b="1" baseline="29914" dirty="0">
                <a:solidFill>
                  <a:srgbClr val="1C2127"/>
                </a:solidFill>
                <a:latin typeface="Arial Narrow"/>
                <a:cs typeface="Arial Narrow"/>
              </a:rPr>
              <a:t>nd</a:t>
            </a:r>
            <a:r>
              <a:rPr sz="975" b="1" spc="142" baseline="29914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&amp;</a:t>
            </a:r>
            <a:r>
              <a:rPr sz="1100" b="1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3rd</a:t>
            </a:r>
            <a:r>
              <a:rPr sz="1100" b="1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6</a:t>
            </a:r>
            <a:r>
              <a:rPr sz="1100" b="1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pm</a:t>
            </a:r>
            <a:r>
              <a:rPr sz="1100" b="1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b="1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spc="-10" dirty="0">
                <a:solidFill>
                  <a:srgbClr val="1C2127"/>
                </a:solidFill>
                <a:latin typeface="Arial Narrow"/>
                <a:cs typeface="Arial Narrow"/>
              </a:rPr>
              <a:t>midnight</a:t>
            </a:r>
            <a:endParaRPr sz="1100" dirty="0">
              <a:latin typeface="Arial Narrow"/>
              <a:cs typeface="Arial Narrow"/>
            </a:endParaRPr>
          </a:p>
          <a:p>
            <a:pPr marL="38100" marR="1955164">
              <a:lnSpc>
                <a:spcPct val="106100"/>
              </a:lnSpc>
            </a:pP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Friday,</a:t>
            </a:r>
            <a:r>
              <a:rPr sz="1100" spc="-5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Aug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2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- Band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@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8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pm: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Remains</a:t>
            </a:r>
            <a:r>
              <a:rPr sz="1100" spc="49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Saturday,</a:t>
            </a:r>
            <a:r>
              <a:rPr sz="1100" spc="-5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Aug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3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- Band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@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8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pm: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Cassette</a:t>
            </a:r>
            <a:r>
              <a:rPr sz="1100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Junkies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Fireworks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@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10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pm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on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Saturday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night</a:t>
            </a:r>
            <a:endParaRPr sz="1100" dirty="0">
              <a:latin typeface="Arial Narrow"/>
              <a:cs typeface="Arial Narrow"/>
            </a:endParaRPr>
          </a:p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VOLUNTEERS</a:t>
            </a:r>
            <a:r>
              <a:rPr sz="1100" b="1" spc="-5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ARE</a:t>
            </a:r>
            <a:r>
              <a:rPr sz="1100" b="1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NEEDED</a:t>
            </a:r>
            <a:r>
              <a:rPr sz="1100" b="1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–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If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you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are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interested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in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helping,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please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contact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city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office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at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513-794-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8860.</a:t>
            </a:r>
            <a:endParaRPr sz="1100" dirty="0">
              <a:latin typeface="Arial Narrow"/>
              <a:cs typeface="Arial Narrow"/>
            </a:endParaRPr>
          </a:p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sz="1100" b="1" spc="-10" dirty="0">
                <a:solidFill>
                  <a:srgbClr val="1C2127"/>
                </a:solidFill>
                <a:latin typeface="Arial Narrow"/>
                <a:cs typeface="Arial Narrow"/>
              </a:rPr>
              <a:t>Touch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a</a:t>
            </a:r>
            <a:r>
              <a:rPr sz="1100" b="1" spc="-10" dirty="0">
                <a:solidFill>
                  <a:srgbClr val="1C2127"/>
                </a:solidFill>
                <a:latin typeface="Arial Narrow"/>
                <a:cs typeface="Arial Narrow"/>
              </a:rPr>
              <a:t> Truck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–</a:t>
            </a:r>
            <a:r>
              <a:rPr sz="1100" b="1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spc="-10" dirty="0">
                <a:solidFill>
                  <a:srgbClr val="1C2127"/>
                </a:solidFill>
                <a:latin typeface="Arial Narrow"/>
                <a:cs typeface="Arial Narrow"/>
              </a:rPr>
              <a:t>Sunday,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September</a:t>
            </a:r>
            <a:r>
              <a:rPr sz="1100" b="1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2</a:t>
            </a:r>
            <a:r>
              <a:rPr lang="en-US" sz="1100" b="1" dirty="0">
                <a:solidFill>
                  <a:srgbClr val="1C2127"/>
                </a:solidFill>
                <a:latin typeface="Arial Narrow"/>
                <a:cs typeface="Arial Narrow"/>
              </a:rPr>
              <a:t>2nd</a:t>
            </a:r>
            <a:r>
              <a:rPr sz="1100" b="1" spc="-1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in</a:t>
            </a:r>
            <a:r>
              <a:rPr sz="1100" b="1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C2127"/>
                </a:solidFill>
                <a:latin typeface="Arial Narrow"/>
                <a:cs typeface="Arial Narrow"/>
              </a:rPr>
              <a:t>Chamberlin</a:t>
            </a:r>
            <a:r>
              <a:rPr sz="1100" b="1" spc="-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b="1" spc="-20" dirty="0">
                <a:solidFill>
                  <a:srgbClr val="1C2127"/>
                </a:solidFill>
                <a:latin typeface="Arial Narrow"/>
                <a:cs typeface="Arial Narrow"/>
              </a:rPr>
              <a:t>Park</a:t>
            </a:r>
            <a:endParaRPr sz="1100" dirty="0">
              <a:latin typeface="Arial Narrow"/>
              <a:cs typeface="Arial Narrow"/>
            </a:endParaRPr>
          </a:p>
          <a:p>
            <a:pPr marL="38100" marR="227965">
              <a:lnSpc>
                <a:spcPct val="106100"/>
              </a:lnSpc>
            </a:pP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3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Park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Board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currently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planning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this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community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involvement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event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for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children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adults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of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all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ages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get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an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up-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close,</a:t>
            </a:r>
            <a:r>
              <a:rPr sz="1100" spc="50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hands-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on</a:t>
            </a:r>
            <a:r>
              <a:rPr sz="1100" spc="-3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experience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with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vehicles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equipment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used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by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Deer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Park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Police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and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Service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Departments.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truck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lineup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is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not</a:t>
            </a:r>
            <a:r>
              <a:rPr sz="1100" spc="-3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finalized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yet,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but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plans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are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include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many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vehicles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as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possible.</a:t>
            </a:r>
            <a:r>
              <a:rPr sz="1100" spc="204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They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are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reaching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out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Hamilton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County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and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community</a:t>
            </a:r>
            <a:endParaRPr sz="1100" dirty="0">
              <a:latin typeface="Arial Narrow"/>
              <a:cs typeface="Arial Narrow"/>
            </a:endParaRPr>
          </a:p>
          <a:p>
            <a:pPr marL="38100" marR="30480">
              <a:lnSpc>
                <a:spcPct val="106100"/>
              </a:lnSpc>
            </a:pP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hospitals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for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possible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air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care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helicopter.</a:t>
            </a:r>
            <a:r>
              <a:rPr sz="1100" spc="20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They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also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plan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2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invite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Food</a:t>
            </a:r>
            <a:r>
              <a:rPr sz="1100" spc="-3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Trucks.</a:t>
            </a:r>
            <a:r>
              <a:rPr sz="1100" spc="-3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YUM!</a:t>
            </a:r>
            <a:r>
              <a:rPr sz="1100" spc="2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Watch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for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more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details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as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this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event</a:t>
            </a:r>
            <a:r>
              <a:rPr sz="1100" spc="-20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continues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to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dirty="0">
                <a:solidFill>
                  <a:srgbClr val="1C2127"/>
                </a:solidFill>
                <a:latin typeface="Arial Narrow"/>
                <a:cs typeface="Arial Narrow"/>
              </a:rPr>
              <a:t>come</a:t>
            </a:r>
            <a:r>
              <a:rPr sz="1100" spc="-15" dirty="0">
                <a:solidFill>
                  <a:srgbClr val="1C2127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C2127"/>
                </a:solidFill>
                <a:latin typeface="Arial Narrow"/>
                <a:cs typeface="Arial Narrow"/>
              </a:rPr>
              <a:t>together!</a:t>
            </a:r>
            <a:endParaRPr sz="11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2322</Words>
  <Application>Microsoft Office PowerPoint</Application>
  <PresentationFormat>Custom</PresentationFormat>
  <Paragraphs>94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Narrow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Janet Kelly</dc:creator>
  <cp:lastModifiedBy>Janet Kelly</cp:lastModifiedBy>
  <cp:revision>2</cp:revision>
  <dcterms:created xsi:type="dcterms:W3CDTF">2024-07-09T13:44:18Z</dcterms:created>
  <dcterms:modified xsi:type="dcterms:W3CDTF">2024-07-09T14:01:08Z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2024-06-26T00:00:00Z</vt:filetime>
  </property>
  <property fmtid="{D5CDD505-2E9C-101B-9397-08002B2CF9AE}" pid="3" name="Creator">
    <vt:lpwstr>Adobe InDesign CS2 (4.0)</vt:lpwstr>
  </property>
  <property fmtid="{D5CDD505-2E9C-101B-9397-08002B2CF9AE}" pid="4" name="LastSaved">
    <vt:filetime>2024-07-09T00:00:00Z</vt:filetime>
  </property>
  <property fmtid="{D5CDD505-2E9C-101B-9397-08002B2CF9AE}" pid="5" name="Producer">
    <vt:lpwstr>Adobe PDF Library 7.0</vt:lpwstr>
  </property>
</Properties>
</file>